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141533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90073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59596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08374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07174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1721992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41816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66128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222480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3912117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9/10/2024</a:t>
            </a:fld>
            <a:endParaRPr lang="en-US" dirty="0"/>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a:t>
            </a:fld>
            <a:endParaRPr lang="en-US" dirty="0"/>
          </a:p>
        </p:txBody>
      </p:sp>
    </p:spTree>
    <p:extLst>
      <p:ext uri="{BB962C8B-B14F-4D97-AF65-F5344CB8AC3E}">
        <p14:creationId xmlns:p14="http://schemas.microsoft.com/office/powerpoint/2010/main" val="54149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dirty="0">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9/10/2024</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a:t>
            </a:fld>
            <a:endParaRPr lang="en-US" dirty="0"/>
          </a:p>
        </p:txBody>
      </p:sp>
    </p:spTree>
    <p:extLst>
      <p:ext uri="{BB962C8B-B14F-4D97-AF65-F5344CB8AC3E}">
        <p14:creationId xmlns:p14="http://schemas.microsoft.com/office/powerpoint/2010/main" val="697642378"/>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57" r:id="rId6"/>
    <p:sldLayoutId id="2147483762"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dirty="0">
              <a:solidFill>
                <a:schemeClr val="tx1"/>
              </a:solidFill>
            </a:endParaRPr>
          </a:p>
        </p:txBody>
      </p:sp>
      <p:sp>
        <p:nvSpPr>
          <p:cNvPr id="39" name="Color Fill">
            <a:extLst>
              <a:ext uri="{FF2B5EF4-FFF2-40B4-BE49-F238E27FC236}">
                <a16:creationId xmlns:a16="http://schemas.microsoft.com/office/drawing/2014/main" id="{8BECD55C-E611-4BCD-B45E-BF01D6234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sp>
        <p:nvSpPr>
          <p:cNvPr id="41" name="Graphic 9">
            <a:extLst>
              <a:ext uri="{FF2B5EF4-FFF2-40B4-BE49-F238E27FC236}">
                <a16:creationId xmlns:a16="http://schemas.microsoft.com/office/drawing/2014/main" id="{1B8F0E52-7B96-44E2-BC48-F2D2BAC46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79" y="16681"/>
            <a:ext cx="6905281" cy="6827374"/>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38100" cap="flat">
            <a:solidFill>
              <a:srgbClr val="F7F7F7"/>
            </a:solidFill>
            <a:prstDash val="solid"/>
            <a:miter/>
          </a:ln>
        </p:spPr>
        <p:txBody>
          <a:bodyPr rtlCol="0" anchor="ctr"/>
          <a:lstStyle/>
          <a:p>
            <a:endParaRPr lang="en-US" dirty="0"/>
          </a:p>
        </p:txBody>
      </p:sp>
      <p:sp>
        <p:nvSpPr>
          <p:cNvPr id="43"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A3F3109-8F1D-1A1C-D74A-46CE43745370}"/>
              </a:ext>
            </a:extLst>
          </p:cNvPr>
          <p:cNvSpPr>
            <a:spLocks noGrp="1"/>
          </p:cNvSpPr>
          <p:nvPr>
            <p:ph type="ctrTitle"/>
          </p:nvPr>
        </p:nvSpPr>
        <p:spPr>
          <a:xfrm>
            <a:off x="457200" y="676656"/>
            <a:ext cx="4563482" cy="3063240"/>
          </a:xfrm>
        </p:spPr>
        <p:txBody>
          <a:bodyPr>
            <a:normAutofit/>
          </a:bodyPr>
          <a:lstStyle/>
          <a:p>
            <a:r>
              <a:rPr lang="en-US" sz="4200" b="1" dirty="0">
                <a:latin typeface="Arial" panose="020B0604020202020204" pitchFamily="34" charset="0"/>
                <a:cs typeface="Arial" panose="020B0604020202020204" pitchFamily="34" charset="0"/>
              </a:rPr>
              <a:t>Dump Trailer Troubleshooting Guide.</a:t>
            </a:r>
            <a:br>
              <a:rPr lang="en-US" sz="4200" b="1" dirty="0">
                <a:latin typeface="Arial" panose="020B0604020202020204" pitchFamily="34" charset="0"/>
                <a:cs typeface="Arial" panose="020B0604020202020204" pitchFamily="34" charset="0"/>
              </a:rPr>
            </a:br>
            <a:endParaRPr lang="en-US" sz="4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5BBAE11-5EE3-7914-336A-0D8BF4851B47}"/>
              </a:ext>
            </a:extLst>
          </p:cNvPr>
          <p:cNvSpPr>
            <a:spLocks noGrp="1"/>
          </p:cNvSpPr>
          <p:nvPr>
            <p:ph type="subTitle" idx="1"/>
          </p:nvPr>
        </p:nvSpPr>
        <p:spPr>
          <a:xfrm>
            <a:off x="457200" y="3840480"/>
            <a:ext cx="4563482" cy="2315845"/>
          </a:xfrm>
        </p:spPr>
        <p:txBody>
          <a:bodyPr>
            <a:normAutofit/>
          </a:bodyPr>
          <a:lstStyle/>
          <a:p>
            <a:r>
              <a:rPr lang="en-US" dirty="0"/>
              <a:t>These are some of the most commonly asked questions concerning Dump Trailers.</a:t>
            </a:r>
          </a:p>
        </p:txBody>
      </p:sp>
      <p:pic>
        <p:nvPicPr>
          <p:cNvPr id="22" name="Picture 21" descr="Colorful wavy concept">
            <a:extLst>
              <a:ext uri="{FF2B5EF4-FFF2-40B4-BE49-F238E27FC236}">
                <a16:creationId xmlns:a16="http://schemas.microsoft.com/office/drawing/2014/main" id="{C620086E-CC80-85D8-CAFB-4EB5794D4C0E}"/>
              </a:ext>
            </a:extLst>
          </p:cNvPr>
          <p:cNvPicPr>
            <a:picLocks noChangeAspect="1"/>
          </p:cNvPicPr>
          <p:nvPr/>
        </p:nvPicPr>
        <p:blipFill>
          <a:blip r:embed="rId3"/>
          <a:srcRect l="15135" r="17912" b="-1"/>
          <a:stretch/>
        </p:blipFill>
        <p:spPr>
          <a:xfrm>
            <a:off x="6379450" y="1055802"/>
            <a:ext cx="4833527" cy="4818919"/>
          </a:xfrm>
          <a:prstGeom prst="rect">
            <a:avLst/>
          </a:prstGeom>
        </p:spPr>
      </p:pic>
      <p:sp>
        <p:nvSpPr>
          <p:cNvPr id="5" name="TextBox 4">
            <a:extLst>
              <a:ext uri="{FF2B5EF4-FFF2-40B4-BE49-F238E27FC236}">
                <a16:creationId xmlns:a16="http://schemas.microsoft.com/office/drawing/2014/main" id="{3C1A0F7E-F9CA-C55D-9D8D-46BCB3115116}"/>
              </a:ext>
            </a:extLst>
          </p:cNvPr>
          <p:cNvSpPr txBox="1"/>
          <p:nvPr/>
        </p:nvSpPr>
        <p:spPr>
          <a:xfrm>
            <a:off x="6542201" y="1310324"/>
            <a:ext cx="4670775" cy="4247317"/>
          </a:xfrm>
          <a:prstGeom prst="rect">
            <a:avLst/>
          </a:prstGeom>
          <a:noFill/>
        </p:spPr>
        <p:txBody>
          <a:bodyPr wrap="square" rtlCol="0">
            <a:spAutoFit/>
          </a:bodyPr>
          <a:lstStyle/>
          <a:p>
            <a:r>
              <a:rPr lang="en-US" dirty="0">
                <a:solidFill>
                  <a:schemeClr val="bg1"/>
                </a:solidFill>
              </a:rPr>
              <a:t>Issue:  </a:t>
            </a:r>
          </a:p>
          <a:p>
            <a:r>
              <a:rPr lang="en-US" dirty="0">
                <a:solidFill>
                  <a:schemeClr val="bg1"/>
                </a:solidFill>
              </a:rPr>
              <a:t>It worked fine when I got it.  Now, after a couple of dumps, the trailer will not dump, but the pump makes a noise.  </a:t>
            </a:r>
          </a:p>
          <a:p>
            <a:r>
              <a:rPr lang="en-US" dirty="0">
                <a:solidFill>
                  <a:schemeClr val="bg1"/>
                </a:solidFill>
              </a:rPr>
              <a:t>Fluid is coming out of the filler cap on the way down!  The pump and battery fittings are getting hot!</a:t>
            </a:r>
          </a:p>
          <a:p>
            <a:endParaRPr lang="en-US" dirty="0">
              <a:solidFill>
                <a:schemeClr val="bg1"/>
              </a:solidFill>
            </a:endParaRPr>
          </a:p>
          <a:p>
            <a:r>
              <a:rPr lang="en-US" dirty="0">
                <a:solidFill>
                  <a:schemeClr val="bg1"/>
                </a:solidFill>
              </a:rPr>
              <a:t>Solution:  You need to charge the battery.  Batteries may not have full charge when leaving the lot.  </a:t>
            </a:r>
          </a:p>
          <a:p>
            <a:r>
              <a:rPr lang="en-US" dirty="0">
                <a:solidFill>
                  <a:schemeClr val="bg1"/>
                </a:solidFill>
              </a:rPr>
              <a:t>**Before you load it.  Definitely, before you lift it, charge it overnight.**</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488467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3109-8F1D-1A1C-D74A-46CE43745370}"/>
              </a:ext>
            </a:extLst>
          </p:cNvPr>
          <p:cNvSpPr>
            <a:spLocks noGrp="1"/>
          </p:cNvSpPr>
          <p:nvPr>
            <p:ph type="ctrTitle"/>
          </p:nvPr>
        </p:nvSpPr>
        <p:spPr>
          <a:xfrm>
            <a:off x="457200" y="676656"/>
            <a:ext cx="4563482" cy="3063240"/>
          </a:xfrm>
        </p:spPr>
        <p:txBody>
          <a:bodyPr>
            <a:normAutofit/>
          </a:bodyPr>
          <a:lstStyle/>
          <a:p>
            <a:r>
              <a:rPr lang="en-US" sz="4200" b="1" dirty="0">
                <a:latin typeface="Arial" panose="020B0604020202020204" pitchFamily="34" charset="0"/>
                <a:cs typeface="Arial" panose="020B0604020202020204" pitchFamily="34" charset="0"/>
              </a:rPr>
              <a:t>Dump Trailer Troubleshooting Guide.</a:t>
            </a:r>
            <a:br>
              <a:rPr lang="en-US" sz="4200" b="1" dirty="0">
                <a:latin typeface="Arial" panose="020B0604020202020204" pitchFamily="34" charset="0"/>
                <a:cs typeface="Arial" panose="020B0604020202020204" pitchFamily="34" charset="0"/>
              </a:rPr>
            </a:br>
            <a:endParaRPr lang="en-US" sz="4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5BBAE11-5EE3-7914-336A-0D8BF4851B47}"/>
              </a:ext>
            </a:extLst>
          </p:cNvPr>
          <p:cNvSpPr>
            <a:spLocks noGrp="1"/>
          </p:cNvSpPr>
          <p:nvPr>
            <p:ph type="subTitle" idx="1"/>
          </p:nvPr>
        </p:nvSpPr>
        <p:spPr>
          <a:xfrm>
            <a:off x="457200" y="3840480"/>
            <a:ext cx="4563482" cy="2315845"/>
          </a:xfrm>
        </p:spPr>
        <p:txBody>
          <a:bodyPr>
            <a:normAutofit/>
          </a:bodyPr>
          <a:lstStyle/>
          <a:p>
            <a:r>
              <a:rPr lang="en-US" dirty="0"/>
              <a:t>These are some of the most commonly asked questions concerning Dump Trailers.</a:t>
            </a:r>
          </a:p>
        </p:txBody>
      </p:sp>
      <p:pic>
        <p:nvPicPr>
          <p:cNvPr id="22" name="Picture 21" descr="Colorful wavy concept">
            <a:extLst>
              <a:ext uri="{FF2B5EF4-FFF2-40B4-BE49-F238E27FC236}">
                <a16:creationId xmlns:a16="http://schemas.microsoft.com/office/drawing/2014/main" id="{C620086E-CC80-85D8-CAFB-4EB5794D4C0E}"/>
              </a:ext>
            </a:extLst>
          </p:cNvPr>
          <p:cNvPicPr>
            <a:picLocks noChangeAspect="1"/>
          </p:cNvPicPr>
          <p:nvPr/>
        </p:nvPicPr>
        <p:blipFill>
          <a:blip r:embed="rId2"/>
          <a:srcRect l="15135" r="17912" b="-1"/>
          <a:stretch/>
        </p:blipFill>
        <p:spPr>
          <a:xfrm>
            <a:off x="6379450" y="1055802"/>
            <a:ext cx="4833527" cy="4818919"/>
          </a:xfrm>
          <a:prstGeom prst="rect">
            <a:avLst/>
          </a:prstGeom>
        </p:spPr>
      </p:pic>
      <p:sp>
        <p:nvSpPr>
          <p:cNvPr id="5" name="TextBox 4">
            <a:extLst>
              <a:ext uri="{FF2B5EF4-FFF2-40B4-BE49-F238E27FC236}">
                <a16:creationId xmlns:a16="http://schemas.microsoft.com/office/drawing/2014/main" id="{3C1A0F7E-F9CA-C55D-9D8D-46BCB3115116}"/>
              </a:ext>
            </a:extLst>
          </p:cNvPr>
          <p:cNvSpPr txBox="1"/>
          <p:nvPr/>
        </p:nvSpPr>
        <p:spPr>
          <a:xfrm>
            <a:off x="6542201" y="1310324"/>
            <a:ext cx="4670775" cy="2862322"/>
          </a:xfrm>
          <a:prstGeom prst="rect">
            <a:avLst/>
          </a:prstGeom>
          <a:noFill/>
        </p:spPr>
        <p:txBody>
          <a:bodyPr wrap="square" rtlCol="0">
            <a:spAutoFit/>
          </a:bodyPr>
          <a:lstStyle/>
          <a:p>
            <a:r>
              <a:rPr lang="en-US" dirty="0">
                <a:solidFill>
                  <a:schemeClr val="bg1"/>
                </a:solidFill>
              </a:rPr>
              <a:t>Question:  </a:t>
            </a:r>
          </a:p>
          <a:p>
            <a:r>
              <a:rPr lang="en-US" dirty="0">
                <a:solidFill>
                  <a:schemeClr val="bg1"/>
                </a:solidFill>
              </a:rPr>
              <a:t>Why won’t my vehicle charge the battery instead of having to charge overnight?</a:t>
            </a:r>
          </a:p>
          <a:p>
            <a:endParaRPr lang="en-US" dirty="0">
              <a:solidFill>
                <a:schemeClr val="bg1"/>
              </a:solidFill>
            </a:endParaRPr>
          </a:p>
          <a:p>
            <a:r>
              <a:rPr lang="en-US" dirty="0">
                <a:solidFill>
                  <a:schemeClr val="bg1"/>
                </a:solidFill>
              </a:rPr>
              <a:t>Answer:  </a:t>
            </a:r>
          </a:p>
          <a:p>
            <a:r>
              <a:rPr lang="en-US" dirty="0">
                <a:solidFill>
                  <a:schemeClr val="bg1"/>
                </a:solidFill>
              </a:rPr>
              <a:t>The vehicle will recover a low battery.  However, it would take 3-4 days of it being hooked up to the vehicle, with the vehicle running, in order to recover the battery.</a:t>
            </a:r>
          </a:p>
          <a:p>
            <a:endParaRPr lang="en-US" dirty="0">
              <a:solidFill>
                <a:schemeClr val="bg1"/>
              </a:solidFill>
            </a:endParaRPr>
          </a:p>
        </p:txBody>
      </p:sp>
    </p:spTree>
    <p:extLst>
      <p:ext uri="{BB962C8B-B14F-4D97-AF65-F5344CB8AC3E}">
        <p14:creationId xmlns:p14="http://schemas.microsoft.com/office/powerpoint/2010/main" val="133604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3109-8F1D-1A1C-D74A-46CE43745370}"/>
              </a:ext>
            </a:extLst>
          </p:cNvPr>
          <p:cNvSpPr>
            <a:spLocks noGrp="1"/>
          </p:cNvSpPr>
          <p:nvPr>
            <p:ph type="ctrTitle"/>
          </p:nvPr>
        </p:nvSpPr>
        <p:spPr>
          <a:xfrm>
            <a:off x="457200" y="676656"/>
            <a:ext cx="4563482" cy="3063240"/>
          </a:xfrm>
        </p:spPr>
        <p:txBody>
          <a:bodyPr>
            <a:normAutofit/>
          </a:bodyPr>
          <a:lstStyle/>
          <a:p>
            <a:r>
              <a:rPr lang="en-US" sz="4200" b="1" dirty="0">
                <a:latin typeface="Arial" panose="020B0604020202020204" pitchFamily="34" charset="0"/>
                <a:cs typeface="Arial" panose="020B0604020202020204" pitchFamily="34" charset="0"/>
              </a:rPr>
              <a:t>Dump Trailer Troubleshooting Guide.</a:t>
            </a:r>
            <a:br>
              <a:rPr lang="en-US" sz="4200" b="1" dirty="0">
                <a:latin typeface="Arial" panose="020B0604020202020204" pitchFamily="34" charset="0"/>
                <a:cs typeface="Arial" panose="020B0604020202020204" pitchFamily="34" charset="0"/>
              </a:rPr>
            </a:br>
            <a:endParaRPr lang="en-US" sz="4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5BBAE11-5EE3-7914-336A-0D8BF4851B47}"/>
              </a:ext>
            </a:extLst>
          </p:cNvPr>
          <p:cNvSpPr>
            <a:spLocks noGrp="1"/>
          </p:cNvSpPr>
          <p:nvPr>
            <p:ph type="subTitle" idx="1"/>
          </p:nvPr>
        </p:nvSpPr>
        <p:spPr>
          <a:xfrm>
            <a:off x="457200" y="3840480"/>
            <a:ext cx="4563482" cy="2315845"/>
          </a:xfrm>
        </p:spPr>
        <p:txBody>
          <a:bodyPr>
            <a:normAutofit/>
          </a:bodyPr>
          <a:lstStyle/>
          <a:p>
            <a:r>
              <a:rPr lang="en-US" dirty="0"/>
              <a:t>These are some of the most commonly asked questions concerning Dump Trailers.</a:t>
            </a:r>
          </a:p>
        </p:txBody>
      </p:sp>
      <p:pic>
        <p:nvPicPr>
          <p:cNvPr id="22" name="Picture 21" descr="Colorful wavy concept">
            <a:extLst>
              <a:ext uri="{FF2B5EF4-FFF2-40B4-BE49-F238E27FC236}">
                <a16:creationId xmlns:a16="http://schemas.microsoft.com/office/drawing/2014/main" id="{C620086E-CC80-85D8-CAFB-4EB5794D4C0E}"/>
              </a:ext>
            </a:extLst>
          </p:cNvPr>
          <p:cNvPicPr>
            <a:picLocks noChangeAspect="1"/>
          </p:cNvPicPr>
          <p:nvPr/>
        </p:nvPicPr>
        <p:blipFill>
          <a:blip r:embed="rId2"/>
          <a:srcRect l="15135" r="17912" b="-1"/>
          <a:stretch/>
        </p:blipFill>
        <p:spPr>
          <a:xfrm>
            <a:off x="6379450" y="1055802"/>
            <a:ext cx="4833527" cy="4818919"/>
          </a:xfrm>
          <a:prstGeom prst="rect">
            <a:avLst/>
          </a:prstGeom>
        </p:spPr>
      </p:pic>
      <p:sp>
        <p:nvSpPr>
          <p:cNvPr id="5" name="TextBox 4">
            <a:extLst>
              <a:ext uri="{FF2B5EF4-FFF2-40B4-BE49-F238E27FC236}">
                <a16:creationId xmlns:a16="http://schemas.microsoft.com/office/drawing/2014/main" id="{3C1A0F7E-F9CA-C55D-9D8D-46BCB3115116}"/>
              </a:ext>
            </a:extLst>
          </p:cNvPr>
          <p:cNvSpPr txBox="1"/>
          <p:nvPr/>
        </p:nvSpPr>
        <p:spPr>
          <a:xfrm>
            <a:off x="6542201" y="1310324"/>
            <a:ext cx="4670775" cy="3693319"/>
          </a:xfrm>
          <a:prstGeom prst="rect">
            <a:avLst/>
          </a:prstGeom>
          <a:noFill/>
        </p:spPr>
        <p:txBody>
          <a:bodyPr wrap="square" rtlCol="0">
            <a:spAutoFit/>
          </a:bodyPr>
          <a:lstStyle/>
          <a:p>
            <a:r>
              <a:rPr lang="en-US" dirty="0">
                <a:solidFill>
                  <a:schemeClr val="bg1"/>
                </a:solidFill>
              </a:rPr>
              <a:t>Question:  </a:t>
            </a:r>
          </a:p>
          <a:p>
            <a:r>
              <a:rPr lang="en-US" dirty="0">
                <a:solidFill>
                  <a:schemeClr val="bg1"/>
                </a:solidFill>
              </a:rPr>
              <a:t>What is the point of the charge wire then?</a:t>
            </a:r>
          </a:p>
          <a:p>
            <a:endParaRPr lang="en-US" dirty="0">
              <a:solidFill>
                <a:schemeClr val="bg1"/>
              </a:solidFill>
            </a:endParaRPr>
          </a:p>
          <a:p>
            <a:r>
              <a:rPr lang="en-US" dirty="0">
                <a:solidFill>
                  <a:schemeClr val="bg1"/>
                </a:solidFill>
              </a:rPr>
              <a:t>Answer:</a:t>
            </a:r>
          </a:p>
          <a:p>
            <a:r>
              <a:rPr lang="en-US" dirty="0">
                <a:solidFill>
                  <a:schemeClr val="bg1"/>
                </a:solidFill>
              </a:rPr>
              <a:t>In order for the charge wire to work properly the battery must start at 100%.</a:t>
            </a:r>
          </a:p>
          <a:p>
            <a:r>
              <a:rPr lang="en-US" dirty="0">
                <a:solidFill>
                  <a:schemeClr val="bg1"/>
                </a:solidFill>
              </a:rPr>
              <a:t> A solar charger or a 110V charger at 2 to 6 amps for at least 12 hours will achieve this efficiently. </a:t>
            </a:r>
          </a:p>
          <a:p>
            <a:r>
              <a:rPr lang="en-US" dirty="0">
                <a:solidFill>
                  <a:schemeClr val="bg1"/>
                </a:solidFill>
              </a:rPr>
              <a:t>After one dump the vehicle will recover the battery in a couple of hours of having the vehicle hooked up and the vehicle running.</a:t>
            </a:r>
          </a:p>
          <a:p>
            <a:endParaRPr lang="en-US" dirty="0">
              <a:solidFill>
                <a:schemeClr val="bg1"/>
              </a:solidFill>
            </a:endParaRPr>
          </a:p>
        </p:txBody>
      </p:sp>
    </p:spTree>
    <p:extLst>
      <p:ext uri="{BB962C8B-B14F-4D97-AF65-F5344CB8AC3E}">
        <p14:creationId xmlns:p14="http://schemas.microsoft.com/office/powerpoint/2010/main" val="257165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3109-8F1D-1A1C-D74A-46CE43745370}"/>
              </a:ext>
            </a:extLst>
          </p:cNvPr>
          <p:cNvSpPr>
            <a:spLocks noGrp="1"/>
          </p:cNvSpPr>
          <p:nvPr>
            <p:ph type="ctrTitle"/>
          </p:nvPr>
        </p:nvSpPr>
        <p:spPr>
          <a:xfrm>
            <a:off x="457200" y="676656"/>
            <a:ext cx="4563482" cy="3063240"/>
          </a:xfrm>
        </p:spPr>
        <p:txBody>
          <a:bodyPr>
            <a:normAutofit/>
          </a:bodyPr>
          <a:lstStyle/>
          <a:p>
            <a:r>
              <a:rPr lang="en-US" sz="4200" b="1" dirty="0">
                <a:latin typeface="Arial" panose="020B0604020202020204" pitchFamily="34" charset="0"/>
                <a:cs typeface="Arial" panose="020B0604020202020204" pitchFamily="34" charset="0"/>
              </a:rPr>
              <a:t>Dump Trailer Troubleshooting Guide.</a:t>
            </a:r>
            <a:br>
              <a:rPr lang="en-US" sz="4200" b="1" dirty="0">
                <a:latin typeface="Arial" panose="020B0604020202020204" pitchFamily="34" charset="0"/>
                <a:cs typeface="Arial" panose="020B0604020202020204" pitchFamily="34" charset="0"/>
              </a:rPr>
            </a:br>
            <a:endParaRPr lang="en-US" sz="4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5BBAE11-5EE3-7914-336A-0D8BF4851B47}"/>
              </a:ext>
            </a:extLst>
          </p:cNvPr>
          <p:cNvSpPr>
            <a:spLocks noGrp="1"/>
          </p:cNvSpPr>
          <p:nvPr>
            <p:ph type="subTitle" idx="1"/>
          </p:nvPr>
        </p:nvSpPr>
        <p:spPr>
          <a:xfrm>
            <a:off x="457200" y="3840480"/>
            <a:ext cx="4563482" cy="2315845"/>
          </a:xfrm>
        </p:spPr>
        <p:txBody>
          <a:bodyPr>
            <a:normAutofit/>
          </a:bodyPr>
          <a:lstStyle/>
          <a:p>
            <a:r>
              <a:rPr lang="en-US" dirty="0"/>
              <a:t>These are some of the most commonly asked questions concerning Dump Trailers.</a:t>
            </a:r>
          </a:p>
        </p:txBody>
      </p:sp>
      <p:pic>
        <p:nvPicPr>
          <p:cNvPr id="22" name="Picture 21" descr="Colorful wavy concept">
            <a:extLst>
              <a:ext uri="{FF2B5EF4-FFF2-40B4-BE49-F238E27FC236}">
                <a16:creationId xmlns:a16="http://schemas.microsoft.com/office/drawing/2014/main" id="{C620086E-CC80-85D8-CAFB-4EB5794D4C0E}"/>
              </a:ext>
            </a:extLst>
          </p:cNvPr>
          <p:cNvPicPr>
            <a:picLocks noChangeAspect="1"/>
          </p:cNvPicPr>
          <p:nvPr/>
        </p:nvPicPr>
        <p:blipFill>
          <a:blip r:embed="rId2"/>
          <a:srcRect l="15135" r="17912" b="-1"/>
          <a:stretch/>
        </p:blipFill>
        <p:spPr>
          <a:xfrm>
            <a:off x="6379450" y="1055802"/>
            <a:ext cx="4833527" cy="4818919"/>
          </a:xfrm>
          <a:prstGeom prst="rect">
            <a:avLst/>
          </a:prstGeom>
        </p:spPr>
      </p:pic>
      <p:sp>
        <p:nvSpPr>
          <p:cNvPr id="5" name="TextBox 4">
            <a:extLst>
              <a:ext uri="{FF2B5EF4-FFF2-40B4-BE49-F238E27FC236}">
                <a16:creationId xmlns:a16="http://schemas.microsoft.com/office/drawing/2014/main" id="{3C1A0F7E-F9CA-C55D-9D8D-46BCB3115116}"/>
              </a:ext>
            </a:extLst>
          </p:cNvPr>
          <p:cNvSpPr txBox="1"/>
          <p:nvPr/>
        </p:nvSpPr>
        <p:spPr>
          <a:xfrm>
            <a:off x="6542201" y="1310324"/>
            <a:ext cx="4670775" cy="3970318"/>
          </a:xfrm>
          <a:prstGeom prst="rect">
            <a:avLst/>
          </a:prstGeom>
          <a:noFill/>
        </p:spPr>
        <p:txBody>
          <a:bodyPr wrap="square" rtlCol="0">
            <a:spAutoFit/>
          </a:bodyPr>
          <a:lstStyle/>
          <a:p>
            <a:r>
              <a:rPr lang="en-US" dirty="0">
                <a:solidFill>
                  <a:schemeClr val="bg1"/>
                </a:solidFill>
              </a:rPr>
              <a:t>Issue:  </a:t>
            </a:r>
          </a:p>
          <a:p>
            <a:r>
              <a:rPr lang="en-US" dirty="0">
                <a:solidFill>
                  <a:schemeClr val="bg1"/>
                </a:solidFill>
              </a:rPr>
              <a:t>I’m sure that is not the issue. I’ve fully charged the battery and it’s still not working properly. I think it’s a relief valve.</a:t>
            </a:r>
          </a:p>
          <a:p>
            <a:endParaRPr lang="en-US" dirty="0">
              <a:solidFill>
                <a:schemeClr val="bg1"/>
              </a:solidFill>
            </a:endParaRPr>
          </a:p>
          <a:p>
            <a:r>
              <a:rPr lang="en-US" dirty="0">
                <a:solidFill>
                  <a:schemeClr val="bg1"/>
                </a:solidFill>
              </a:rPr>
              <a:t>Solution:</a:t>
            </a:r>
          </a:p>
          <a:p>
            <a:r>
              <a:rPr lang="en-US" dirty="0">
                <a:solidFill>
                  <a:schemeClr val="bg1"/>
                </a:solidFill>
              </a:rPr>
              <a:t>A bad relief valve would have a high-pitched squeal. The motor would continue to run with vigor. </a:t>
            </a:r>
          </a:p>
          <a:p>
            <a:r>
              <a:rPr lang="en-US" dirty="0">
                <a:solidFill>
                  <a:schemeClr val="bg1"/>
                </a:solidFill>
              </a:rPr>
              <a:t>A low battery would whine and sound like it’s a struggle to get moving.</a:t>
            </a:r>
          </a:p>
          <a:p>
            <a:r>
              <a:rPr lang="en-US" dirty="0">
                <a:solidFill>
                  <a:schemeClr val="bg1"/>
                </a:solidFill>
              </a:rPr>
              <a:t>If it does not have the high-pitched squeal, has the whine and struggles to get moving…..the battery most likely did not get charged properly.</a:t>
            </a:r>
          </a:p>
        </p:txBody>
      </p:sp>
    </p:spTree>
    <p:extLst>
      <p:ext uri="{BB962C8B-B14F-4D97-AF65-F5344CB8AC3E}">
        <p14:creationId xmlns:p14="http://schemas.microsoft.com/office/powerpoint/2010/main" val="296166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F3109-8F1D-1A1C-D74A-46CE43745370}"/>
              </a:ext>
            </a:extLst>
          </p:cNvPr>
          <p:cNvSpPr>
            <a:spLocks noGrp="1"/>
          </p:cNvSpPr>
          <p:nvPr>
            <p:ph type="ctrTitle"/>
          </p:nvPr>
        </p:nvSpPr>
        <p:spPr>
          <a:xfrm>
            <a:off x="457200" y="676656"/>
            <a:ext cx="4563482" cy="3063240"/>
          </a:xfrm>
        </p:spPr>
        <p:txBody>
          <a:bodyPr>
            <a:normAutofit/>
          </a:bodyPr>
          <a:lstStyle/>
          <a:p>
            <a:r>
              <a:rPr lang="en-US" sz="4200" b="1" dirty="0">
                <a:latin typeface="Arial" panose="020B0604020202020204" pitchFamily="34" charset="0"/>
                <a:cs typeface="Arial" panose="020B0604020202020204" pitchFamily="34" charset="0"/>
              </a:rPr>
              <a:t>Dump Trailer Troubleshooting Guide.</a:t>
            </a:r>
            <a:br>
              <a:rPr lang="en-US" sz="4200" b="1" dirty="0">
                <a:latin typeface="Arial" panose="020B0604020202020204" pitchFamily="34" charset="0"/>
                <a:cs typeface="Arial" panose="020B0604020202020204" pitchFamily="34" charset="0"/>
              </a:rPr>
            </a:br>
            <a:endParaRPr lang="en-US" sz="42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5BBAE11-5EE3-7914-336A-0D8BF4851B47}"/>
              </a:ext>
            </a:extLst>
          </p:cNvPr>
          <p:cNvSpPr>
            <a:spLocks noGrp="1"/>
          </p:cNvSpPr>
          <p:nvPr>
            <p:ph type="subTitle" idx="1"/>
          </p:nvPr>
        </p:nvSpPr>
        <p:spPr>
          <a:xfrm>
            <a:off x="457200" y="3840480"/>
            <a:ext cx="4563482" cy="2315845"/>
          </a:xfrm>
        </p:spPr>
        <p:txBody>
          <a:bodyPr>
            <a:normAutofit/>
          </a:bodyPr>
          <a:lstStyle/>
          <a:p>
            <a:r>
              <a:rPr lang="en-US" dirty="0"/>
              <a:t>These are some of the most commonly asked questions concerning Dump Trailers.</a:t>
            </a:r>
          </a:p>
        </p:txBody>
      </p:sp>
      <p:pic>
        <p:nvPicPr>
          <p:cNvPr id="22" name="Picture 21" descr="Colorful wavy concept">
            <a:extLst>
              <a:ext uri="{FF2B5EF4-FFF2-40B4-BE49-F238E27FC236}">
                <a16:creationId xmlns:a16="http://schemas.microsoft.com/office/drawing/2014/main" id="{C620086E-CC80-85D8-CAFB-4EB5794D4C0E}"/>
              </a:ext>
            </a:extLst>
          </p:cNvPr>
          <p:cNvPicPr>
            <a:picLocks noChangeAspect="1"/>
          </p:cNvPicPr>
          <p:nvPr/>
        </p:nvPicPr>
        <p:blipFill>
          <a:blip r:embed="rId2"/>
          <a:srcRect l="15135" r="17912" b="-1"/>
          <a:stretch/>
        </p:blipFill>
        <p:spPr>
          <a:xfrm>
            <a:off x="6379450" y="1055802"/>
            <a:ext cx="4833527" cy="4818919"/>
          </a:xfrm>
          <a:prstGeom prst="rect">
            <a:avLst/>
          </a:prstGeom>
        </p:spPr>
      </p:pic>
      <p:sp>
        <p:nvSpPr>
          <p:cNvPr id="5" name="TextBox 4">
            <a:extLst>
              <a:ext uri="{FF2B5EF4-FFF2-40B4-BE49-F238E27FC236}">
                <a16:creationId xmlns:a16="http://schemas.microsoft.com/office/drawing/2014/main" id="{3C1A0F7E-F9CA-C55D-9D8D-46BCB3115116}"/>
              </a:ext>
            </a:extLst>
          </p:cNvPr>
          <p:cNvSpPr txBox="1"/>
          <p:nvPr/>
        </p:nvSpPr>
        <p:spPr>
          <a:xfrm>
            <a:off x="6542201" y="1310324"/>
            <a:ext cx="4670775" cy="4247317"/>
          </a:xfrm>
          <a:prstGeom prst="rect">
            <a:avLst/>
          </a:prstGeom>
          <a:noFill/>
        </p:spPr>
        <p:txBody>
          <a:bodyPr wrap="square" rtlCol="0">
            <a:spAutoFit/>
          </a:bodyPr>
          <a:lstStyle/>
          <a:p>
            <a:r>
              <a:rPr lang="en-US" dirty="0">
                <a:solidFill>
                  <a:schemeClr val="bg1"/>
                </a:solidFill>
              </a:rPr>
              <a:t>Issue:  </a:t>
            </a:r>
          </a:p>
          <a:p>
            <a:r>
              <a:rPr lang="en-US" dirty="0">
                <a:solidFill>
                  <a:schemeClr val="bg1"/>
                </a:solidFill>
              </a:rPr>
              <a:t>I don’t understand how a low battery will cause fluid to leak out. It makes no sense!</a:t>
            </a:r>
          </a:p>
          <a:p>
            <a:endParaRPr lang="en-US" dirty="0">
              <a:solidFill>
                <a:schemeClr val="bg1"/>
              </a:solidFill>
            </a:endParaRPr>
          </a:p>
          <a:p>
            <a:r>
              <a:rPr lang="en-US" dirty="0">
                <a:solidFill>
                  <a:schemeClr val="bg1"/>
                </a:solidFill>
              </a:rPr>
              <a:t>Solution:</a:t>
            </a:r>
          </a:p>
          <a:p>
            <a:r>
              <a:rPr lang="en-US" dirty="0">
                <a:solidFill>
                  <a:schemeClr val="bg1"/>
                </a:solidFill>
              </a:rPr>
              <a:t>You have enough current in the battery, to open the valve, but not enough current for the motor to displace the fluid back into the cylinder.</a:t>
            </a:r>
          </a:p>
          <a:p>
            <a:endParaRPr lang="en-US" dirty="0">
              <a:solidFill>
                <a:schemeClr val="bg1"/>
              </a:solidFill>
            </a:endParaRPr>
          </a:p>
          <a:p>
            <a:r>
              <a:rPr lang="en-US" dirty="0">
                <a:solidFill>
                  <a:schemeClr val="bg1"/>
                </a:solidFill>
              </a:rPr>
              <a:t>Gravity then forces the fluid back into the reservoir instead of the cylinder. This causes the reservoir to be over filled. The fluid has to go somewhere. So out the cap it goes! </a:t>
            </a:r>
          </a:p>
          <a:p>
            <a:endParaRPr lang="en-US" dirty="0">
              <a:solidFill>
                <a:schemeClr val="bg1"/>
              </a:solidFill>
            </a:endParaRPr>
          </a:p>
          <a:p>
            <a:r>
              <a:rPr lang="en-US" dirty="0">
                <a:solidFill>
                  <a:schemeClr val="bg1"/>
                </a:solidFill>
              </a:rPr>
              <a:t>Charging the battery should correct the issue.</a:t>
            </a:r>
          </a:p>
        </p:txBody>
      </p:sp>
    </p:spTree>
    <p:extLst>
      <p:ext uri="{BB962C8B-B14F-4D97-AF65-F5344CB8AC3E}">
        <p14:creationId xmlns:p14="http://schemas.microsoft.com/office/powerpoint/2010/main" val="126987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emplate>TM02900688[[fn=Facet]]</Template>
  <TotalTime>30</TotalTime>
  <Words>507</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Nova</vt:lpstr>
      <vt:lpstr>TropicVTI</vt:lpstr>
      <vt:lpstr>Dump Trailer Troubleshooting Guide. </vt:lpstr>
      <vt:lpstr>Dump Trailer Troubleshooting Guide. </vt:lpstr>
      <vt:lpstr>Dump Trailer Troubleshooting Guide. </vt:lpstr>
      <vt:lpstr>Dump Trailer Troubleshooting Guide. </vt:lpstr>
      <vt:lpstr>Dump Trailer Troubleshooting Guide.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Tonia Fritts</dc:creator>
  <cp:lastModifiedBy>Tonia Fritts</cp:lastModifiedBy>
  <cp:revision>2</cp:revision>
  <dcterms:created xsi:type="dcterms:W3CDTF">2024-08-12T13:52:11Z</dcterms:created>
  <dcterms:modified xsi:type="dcterms:W3CDTF">2024-09-10T13:31:55Z</dcterms:modified>
</cp:coreProperties>
</file>